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10972800" cy="8229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4000" b="1"/>
              <a:t>Project Harbour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463040"/>
            <a:ext cx="10972800" cy="1371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Financial due diligence on Calder Industrial — sample report</a:t>
            </a:r>
          </a:p>
          <a:p>
            <a:r>
              <a:t>Prepared to demonstrate Interiu FDD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30936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B7278"/>
                </a:solidFill>
              </a:rPr>
              <a:t>Sample report for demonstration. Calder Industrial is a fictitious company; every figure is invented.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10972800" cy="8229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/>
              <a:t>Executive summary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371600"/>
            <a:ext cx="10972800" cy="2743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800"/>
              <a:t>Revenue grew by 11.8% to EUR 1,230.0m in FY24, driven by Pumps (+17.6%).</a:t>
            </a:r>
          </a:p>
          <a:p>
            <a:r>
              <a:rPr sz="1800"/>
              <a:t>EBITDA increased to EUR 253.0m in FY24 from EUR 190.0m in FY23.</a:t>
            </a:r>
          </a:p>
          <a:p>
            <a:r>
              <a:rPr sz="1800"/>
              <a:t>Net working capital rose to EUR 238.0m at FY24, in line with activity.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30936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B7278"/>
                </a:solidFill>
              </a:rPr>
              <a:t>Sample report for demonstration. Calder Industrial is a fictitious company; every figure is invented.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10972800" cy="8229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/>
              <a:t>Income statement (EUR m)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548640" y="1371600"/>
          <a:ext cx="9144000" cy="2880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06240"/>
                <a:gridCol w="1645920"/>
                <a:gridCol w="1645920"/>
                <a:gridCol w="1645920"/>
              </a:tblGrid>
              <a:tr h="411480">
                <a:tc>
                  <a:txBody>
                    <a:bodyPr/>
                    <a:lstStyle/>
                    <a:p>
                      <a:r>
                        <a:rPr sz="1400"/>
                        <a:t>EUR 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sz="1400"/>
                        <a:t>FY22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sz="1400"/>
                        <a:t>FY23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sz="1400"/>
                        <a:t>FY24</a:t>
                      </a:r>
                    </a:p>
                  </a:txBody>
                  <a:tcPr/>
                </a:tc>
              </a:tr>
              <a:tr h="411480">
                <a:tc>
                  <a:txBody>
                    <a:bodyPr/>
                    <a:lstStyle/>
                    <a:p>
                      <a:r>
                        <a:rPr sz="1400"/>
                        <a:t>Revenue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sz="1400"/>
                        <a:t>1,000.0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sz="1400"/>
                        <a:t>1,100.0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sz="1400"/>
                        <a:t>1,230.0</a:t>
                      </a:r>
                    </a:p>
                  </a:txBody>
                  <a:tcPr/>
                </a:tc>
              </a:tr>
              <a:tr h="411480">
                <a:tc>
                  <a:txBody>
                    <a:bodyPr/>
                    <a:lstStyle/>
                    <a:p>
                      <a:r>
                        <a:rPr sz="1400"/>
                        <a:t>Cost of sales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sz="1400"/>
                        <a:t>(600.0)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sz="1400"/>
                        <a:t>(655.0)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sz="1400"/>
                        <a:t>(735.0)</a:t>
                      </a:r>
                    </a:p>
                  </a:txBody>
                  <a:tcPr/>
                </a:tc>
              </a:tr>
              <a:tr h="411480">
                <a:tc>
                  <a:txBody>
                    <a:bodyPr/>
                    <a:lstStyle/>
                    <a:p>
                      <a:r>
                        <a:rPr sz="1400"/>
                        <a:t>Gross profit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sz="1400"/>
                        <a:t>400.0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sz="1400"/>
                        <a:t>445.0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sz="1400"/>
                        <a:t>505.0</a:t>
                      </a:r>
                    </a:p>
                  </a:txBody>
                  <a:tcPr/>
                </a:tc>
              </a:tr>
              <a:tr h="411480">
                <a:tc>
                  <a:txBody>
                    <a:bodyPr/>
                    <a:lstStyle/>
                    <a:p>
                      <a:r>
                        <a:rPr sz="1400"/>
                        <a:t>Personnel costs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sz="1400"/>
                        <a:t>(150.0)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sz="1400"/>
                        <a:t>(160.0)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sz="1400"/>
                        <a:t>(172.0)</a:t>
                      </a:r>
                    </a:p>
                  </a:txBody>
                  <a:tcPr/>
                </a:tc>
              </a:tr>
              <a:tr h="411480">
                <a:tc>
                  <a:txBody>
                    <a:bodyPr/>
                    <a:lstStyle/>
                    <a:p>
                      <a:r>
                        <a:rPr sz="1400"/>
                        <a:t>Other operating expenses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sz="1400"/>
                        <a:t>(90.0)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sz="1400"/>
                        <a:t>(95.0)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sz="1400"/>
                        <a:t>(98.0)</a:t>
                      </a:r>
                    </a:p>
                  </a:txBody>
                  <a:tcPr/>
                </a:tc>
              </a:tr>
              <a:tr h="411480">
                <a:tc>
                  <a:txBody>
                    <a:bodyPr/>
                    <a:lstStyle/>
                    <a:p>
                      <a:r>
                        <a:rPr sz="1400"/>
                        <a:t>EBITDA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sz="1400"/>
                        <a:t>160.0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sz="1400"/>
                        <a:t>190.0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sz="1400"/>
                        <a:t>235.0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48640" y="630936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B7278"/>
                </a:solidFill>
              </a:rPr>
              <a:t>Sample report for demonstration. Calder Industrial is a fictitious company; every figure is invented.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10972800" cy="8229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/>
              <a:t>Revenue by segment (EUR m)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548640" y="1371600"/>
          <a:ext cx="9144000" cy="2057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06240"/>
                <a:gridCol w="1645920"/>
                <a:gridCol w="1645920"/>
                <a:gridCol w="1645920"/>
              </a:tblGrid>
              <a:tr h="411480">
                <a:tc>
                  <a:txBody>
                    <a:bodyPr/>
                    <a:lstStyle/>
                    <a:p>
                      <a:r>
                        <a:rPr sz="1400"/>
                        <a:t>EUR 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sz="1400"/>
                        <a:t>FY22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sz="1400"/>
                        <a:t>FY23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sz="1400"/>
                        <a:t>FY24</a:t>
                      </a:r>
                    </a:p>
                  </a:txBody>
                  <a:tcPr/>
                </a:tc>
              </a:tr>
              <a:tr h="411480">
                <a:tc>
                  <a:txBody>
                    <a:bodyPr/>
                    <a:lstStyle/>
                    <a:p>
                      <a:r>
                        <a:rPr sz="1400"/>
                        <a:t>Industrial valves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sz="1400"/>
                        <a:t>520.0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sz="1400"/>
                        <a:t>560.0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sz="1400"/>
                        <a:t>610.0</a:t>
                      </a:r>
                    </a:p>
                  </a:txBody>
                  <a:tcPr/>
                </a:tc>
              </a:tr>
              <a:tr h="411480">
                <a:tc>
                  <a:txBody>
                    <a:bodyPr/>
                    <a:lstStyle/>
                    <a:p>
                      <a:r>
                        <a:rPr sz="1400"/>
                        <a:t>Pumps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sz="1400"/>
                        <a:t>310.0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sz="1400"/>
                        <a:t>340.0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sz="1400"/>
                        <a:t>400.0</a:t>
                      </a:r>
                    </a:p>
                  </a:txBody>
                  <a:tcPr/>
                </a:tc>
              </a:tr>
              <a:tr h="411480">
                <a:tc>
                  <a:txBody>
                    <a:bodyPr/>
                    <a:lstStyle/>
                    <a:p>
                      <a:r>
                        <a:rPr sz="1400"/>
                        <a:t>Aftermarket services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sz="1400"/>
                        <a:t>170.0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sz="1400"/>
                        <a:t>200.0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sz="1400"/>
                        <a:t>220.0</a:t>
                      </a:r>
                    </a:p>
                  </a:txBody>
                  <a:tcPr/>
                </a:tc>
              </a:tr>
              <a:tr h="411480">
                <a:tc>
                  <a:txBody>
                    <a:bodyPr/>
                    <a:lstStyle/>
                    <a:p>
                      <a:r>
                        <a:rPr sz="1400"/>
                        <a:t>Total revenue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sz="1400"/>
                        <a:t>1,000.0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sz="1400"/>
                        <a:t>1,110.0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sz="1400"/>
                        <a:t>1,230.0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48640" y="630936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B7278"/>
                </a:solidFill>
              </a:rPr>
              <a:t>Sample report for demonstration. Calder Industrial is a fictitious company; every figure is invented.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10972800" cy="8229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/>
              <a:t>Net working capital (EUR m)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548640" y="1371600"/>
          <a:ext cx="9144000" cy="2057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06240"/>
                <a:gridCol w="1645920"/>
                <a:gridCol w="1645920"/>
                <a:gridCol w="1645920"/>
              </a:tblGrid>
              <a:tr h="411480">
                <a:tc>
                  <a:txBody>
                    <a:bodyPr/>
                    <a:lstStyle/>
                    <a:p>
                      <a:r>
                        <a:rPr sz="1400"/>
                        <a:t>EUR 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sz="1400"/>
                        <a:t>FY22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sz="1400"/>
                        <a:t>FY23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sz="1400"/>
                        <a:t>FY24</a:t>
                      </a:r>
                    </a:p>
                  </a:txBody>
                  <a:tcPr/>
                </a:tc>
              </a:tr>
              <a:tr h="411480">
                <a:tc>
                  <a:txBody>
                    <a:bodyPr/>
                    <a:lstStyle/>
                    <a:p>
                      <a:r>
                        <a:rPr sz="1400"/>
                        <a:t>Inventories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sz="1400"/>
                        <a:t>140.0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sz="1400"/>
                        <a:t>152.0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sz="1400"/>
                        <a:t>166.0</a:t>
                      </a:r>
                    </a:p>
                  </a:txBody>
                  <a:tcPr/>
                </a:tc>
              </a:tr>
              <a:tr h="411480">
                <a:tc>
                  <a:txBody>
                    <a:bodyPr/>
                    <a:lstStyle/>
                    <a:p>
                      <a:r>
                        <a:rPr sz="1400"/>
                        <a:t>Trade receivables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sz="1400"/>
                        <a:t>180.0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sz="1400"/>
                        <a:t>195.0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sz="1400"/>
                        <a:t>214.0</a:t>
                      </a:r>
                    </a:p>
                  </a:txBody>
                  <a:tcPr/>
                </a:tc>
              </a:tr>
              <a:tr h="411480">
                <a:tc>
                  <a:txBody>
                    <a:bodyPr/>
                    <a:lstStyle/>
                    <a:p>
                      <a:r>
                        <a:rPr sz="1400"/>
                        <a:t>Trade payables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sz="1400"/>
                        <a:t>(120.0)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sz="1400"/>
                        <a:t>(131.0)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sz="1400"/>
                        <a:t>(142.0)</a:t>
                      </a:r>
                    </a:p>
                  </a:txBody>
                  <a:tcPr/>
                </a:tc>
              </a:tr>
              <a:tr h="411480">
                <a:tc>
                  <a:txBody>
                    <a:bodyPr/>
                    <a:lstStyle/>
                    <a:p>
                      <a:r>
                        <a:rPr sz="1400"/>
                        <a:t>Net working capital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sz="1400"/>
                        <a:t>200.0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sz="1400"/>
                        <a:t>216.0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sz="1400"/>
                        <a:t>238.0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48640" y="630936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B7278"/>
                </a:solidFill>
              </a:rPr>
              <a:t>Sample report for demonstration. Calder Industrial is a fictitious company; every figure is invented.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